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c23b551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c23b551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7c23b551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7c23b551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b88267c9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b88267c9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7c23b551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7c23b551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b88267c9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b88267c9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7c23b55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7c23b55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7c23b551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7c23b551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b88267c9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b88267c9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7c23b551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7c23b55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7c23b551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7c23b551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7c23b551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7c23b551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b88267c9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b88267c9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b88267c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b88267c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7c23b55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7c23b55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7c23b55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7c23b55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7c23b55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7c23b55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7c23b55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7c23b55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7c23b551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7c23b551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6D9EE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87900" y="1613784"/>
            <a:ext cx="8520600" cy="12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FFFFFF"/>
                </a:solidFill>
              </a:rPr>
              <a:t>California Housing Market Analysis</a:t>
            </a:r>
            <a:endParaRPr sz="6400">
              <a:solidFill>
                <a:srgbClr val="FFFFFF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757650" y="3057959"/>
            <a:ext cx="76287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Group 2: Tommy Greve, Erik Lapszynski, Ariel Stanalonis, &amp; Zach Vozzo</a:t>
            </a:r>
            <a:endParaRPr sz="2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2300"/>
            <a:ext cx="2330199" cy="2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58405" l="3464" r="46027" t="25070"/>
          <a:stretch/>
        </p:blipFill>
        <p:spPr>
          <a:xfrm>
            <a:off x="44375" y="203600"/>
            <a:ext cx="9055300" cy="16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 rotWithShape="1">
          <a:blip r:embed="rId4">
            <a:alphaModFix/>
          </a:blip>
          <a:srcRect b="10253" l="0" r="960" t="11111"/>
          <a:stretch/>
        </p:blipFill>
        <p:spPr>
          <a:xfrm>
            <a:off x="1029575" y="1958225"/>
            <a:ext cx="6964301" cy="31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GraphExplore Output</a:t>
            </a:r>
            <a:endParaRPr sz="2400"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5411" l="1017" r="1125" t="10681"/>
          <a:stretch/>
        </p:blipFill>
        <p:spPr>
          <a:xfrm>
            <a:off x="321475" y="993800"/>
            <a:ext cx="8603376" cy="41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Analysis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71900" y="1876275"/>
            <a:ext cx="82221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Significant Variables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Bathrooms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City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Home </a:t>
            </a:r>
            <a:r>
              <a:rPr lang="en" sz="2200">
                <a:solidFill>
                  <a:srgbClr val="000000"/>
                </a:solidFill>
              </a:rPr>
              <a:t>type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Living area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Parking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Pool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Price per square foot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Spa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975" y="2133362"/>
            <a:ext cx="2214424" cy="261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Linear Regression Output </a:t>
            </a:r>
            <a:endParaRPr sz="2400"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7534" l="53517" r="23397" t="57550"/>
          <a:stretch/>
        </p:blipFill>
        <p:spPr>
          <a:xfrm>
            <a:off x="4862250" y="1494965"/>
            <a:ext cx="4281750" cy="364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4">
            <a:alphaModFix/>
          </a:blip>
          <a:srcRect b="12484" l="53487" r="17628" t="62146"/>
          <a:stretch/>
        </p:blipFill>
        <p:spPr>
          <a:xfrm>
            <a:off x="0" y="737275"/>
            <a:ext cx="4862250" cy="24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</a:t>
            </a:r>
            <a:r>
              <a:rPr lang="en"/>
              <a:t> Analysis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471900" y="1876275"/>
            <a:ext cx="82221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Most expensive characteristics: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4 bed/3 bath, garage accessibility, built in 1987+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4 reasonable unique clusters generated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Most prominent housing available, most expensive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575" y="3764875"/>
            <a:ext cx="1661175" cy="12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949" y="3764874"/>
            <a:ext cx="1867990" cy="12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151" y="3764875"/>
            <a:ext cx="2032337" cy="12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Cluster Analysis Output</a:t>
            </a:r>
            <a:endParaRPr sz="2400"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7385" l="27083" r="25641" t="11989"/>
          <a:stretch/>
        </p:blipFill>
        <p:spPr>
          <a:xfrm>
            <a:off x="5464975" y="1611650"/>
            <a:ext cx="3679025" cy="35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4">
            <a:alphaModFix/>
          </a:blip>
          <a:srcRect b="68593" l="12767" r="40224" t="11415"/>
          <a:stretch/>
        </p:blipFill>
        <p:spPr>
          <a:xfrm>
            <a:off x="98250" y="771550"/>
            <a:ext cx="7117125" cy="17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idx="4294967295" type="body"/>
          </p:nvPr>
        </p:nvSpPr>
        <p:spPr>
          <a:xfrm>
            <a:off x="471900" y="2562325"/>
            <a:ext cx="4827600" cy="24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000000"/>
                </a:solidFill>
              </a:rPr>
              <a:t>Centroid clustering method</a:t>
            </a:r>
            <a:r>
              <a:rPr lang="en" sz="2200">
                <a:solidFill>
                  <a:srgbClr val="000000"/>
                </a:solidFill>
              </a:rPr>
              <a:t>: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- </a:t>
            </a:r>
            <a:r>
              <a:rPr b="1" lang="en" sz="2200">
                <a:solidFill>
                  <a:srgbClr val="000000"/>
                </a:solidFill>
              </a:rPr>
              <a:t>Cluster 1</a:t>
            </a:r>
            <a:r>
              <a:rPr lang="en" sz="2200">
                <a:solidFill>
                  <a:srgbClr val="000000"/>
                </a:solidFill>
              </a:rPr>
              <a:t>: newer houses with 5+ bed/bath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- </a:t>
            </a:r>
            <a:r>
              <a:rPr b="1" lang="en" sz="2200">
                <a:solidFill>
                  <a:srgbClr val="000000"/>
                </a:solidFill>
              </a:rPr>
              <a:t>Cluster 4</a:t>
            </a:r>
            <a:r>
              <a:rPr lang="en" sz="2200">
                <a:solidFill>
                  <a:srgbClr val="000000"/>
                </a:solidFill>
              </a:rPr>
              <a:t>: oldest/smallest living spaces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-</a:t>
            </a:r>
            <a:r>
              <a:rPr b="1" lang="en" sz="2200">
                <a:solidFill>
                  <a:srgbClr val="000000"/>
                </a:solidFill>
              </a:rPr>
              <a:t> Cluster 5:</a:t>
            </a:r>
            <a:r>
              <a:rPr lang="en" sz="2200">
                <a:solidFill>
                  <a:srgbClr val="000000"/>
                </a:solidFill>
              </a:rPr>
              <a:t> newer/moderately sized houses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- </a:t>
            </a:r>
            <a:r>
              <a:rPr b="1" lang="en" sz="2200">
                <a:solidFill>
                  <a:srgbClr val="000000"/>
                </a:solidFill>
              </a:rPr>
              <a:t>Cluster 6:</a:t>
            </a:r>
            <a:r>
              <a:rPr lang="en" sz="2200">
                <a:solidFill>
                  <a:srgbClr val="000000"/>
                </a:solidFill>
              </a:rPr>
              <a:t> newer and smaller living spaces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Analysis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71900" y="1876275"/>
            <a:ext cx="82221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Utilized binary variables to predict house price ranges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4 significant variables:</a:t>
            </a:r>
            <a:endParaRPr sz="2200">
              <a:solidFill>
                <a:srgbClr val="000000"/>
              </a:solidFill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" sz="2200">
                <a:solidFill>
                  <a:srgbClr val="000000"/>
                </a:solidFill>
              </a:rPr>
              <a:t>Spa</a:t>
            </a:r>
            <a:endParaRPr sz="2200">
              <a:solidFill>
                <a:srgbClr val="000000"/>
              </a:solidFill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" sz="2200">
                <a:solidFill>
                  <a:srgbClr val="000000"/>
                </a:solidFill>
              </a:rPr>
              <a:t>Pool</a:t>
            </a:r>
            <a:endParaRPr sz="2200">
              <a:solidFill>
                <a:srgbClr val="000000"/>
              </a:solidFill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" sz="2200">
                <a:solidFill>
                  <a:srgbClr val="000000"/>
                </a:solidFill>
              </a:rPr>
              <a:t>Parking</a:t>
            </a:r>
            <a:endParaRPr sz="2200">
              <a:solidFill>
                <a:srgbClr val="000000"/>
              </a:solidFill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" sz="2200">
                <a:solidFill>
                  <a:srgbClr val="000000"/>
                </a:solidFill>
              </a:rPr>
              <a:t>isNewConstruction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6 tree nodes produced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Decision Tree Output</a:t>
            </a:r>
            <a:endParaRPr sz="2200"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16896" l="959" r="51303" t="11295"/>
          <a:stretch/>
        </p:blipFill>
        <p:spPr>
          <a:xfrm>
            <a:off x="4682725" y="1370875"/>
            <a:ext cx="4461276" cy="37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4">
            <a:alphaModFix/>
          </a:blip>
          <a:srcRect b="5973" l="1342" r="1342" t="10014"/>
          <a:stretch/>
        </p:blipFill>
        <p:spPr>
          <a:xfrm>
            <a:off x="0" y="685825"/>
            <a:ext cx="5670600" cy="27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Findings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471900" y="1863425"/>
            <a:ext cx="4971600" cy="32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Expensive homes include certain amenities that drive up their price.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Properties tend to be small and expensive, compared to Pennsylvania. (Price per square foot in the data is quite high at $566 versus $151)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Certain amenities are more valuable and have a greater indication of the price than others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306" y="2475300"/>
            <a:ext cx="3268395" cy="217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Managerial Implications and Conclusion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471900" y="1776250"/>
            <a:ext cx="8222100" cy="3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Eliminate the “extras” when possible.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Home buyers might want to purchase a “fixer upper”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Understand that there are more individuals than homes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More developers need to be drawn to the market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Further</a:t>
            </a:r>
            <a:r>
              <a:rPr lang="en">
                <a:solidFill>
                  <a:srgbClr val="000000"/>
                </a:solidFill>
              </a:rPr>
              <a:t> Research: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 </a:t>
            </a:r>
            <a:r>
              <a:rPr lang="en">
                <a:solidFill>
                  <a:srgbClr val="000000"/>
                </a:solidFill>
              </a:rPr>
              <a:t>Looking into different pricing based on location (diagnose areas where the inflation of houses is greater)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- Analysis of California housing prices over time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58100" y="209650"/>
            <a:ext cx="6227100" cy="13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/>
              <a:t>Table of Contents</a:t>
            </a:r>
            <a:endParaRPr sz="4800" u="sng"/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343078" y="1328650"/>
            <a:ext cx="82221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2900"/>
              <a:t>Project Motivation and Background</a:t>
            </a:r>
            <a:endParaRPr sz="2900"/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2900"/>
              <a:t>Data Description</a:t>
            </a:r>
            <a:endParaRPr sz="2900"/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2900"/>
              <a:t>Data Preparation Activities</a:t>
            </a:r>
            <a:endParaRPr sz="2900"/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2900"/>
              <a:t>Enterprise Miner Models</a:t>
            </a:r>
            <a:endParaRPr sz="2900"/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2900"/>
              <a:t>Results and Findings</a:t>
            </a:r>
            <a:endParaRPr sz="2900"/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2900"/>
              <a:t>Managerial Implications and Conclusions</a:t>
            </a:r>
            <a:endParaRPr sz="2900"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0" l="7471" r="4623" t="21123"/>
          <a:stretch/>
        </p:blipFill>
        <p:spPr>
          <a:xfrm>
            <a:off x="5456600" y="2066938"/>
            <a:ext cx="3318300" cy="19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4">
            <a:alphaModFix/>
          </a:blip>
          <a:srcRect b="30084" l="7019" r="7062" t="8456"/>
          <a:stretch/>
        </p:blipFill>
        <p:spPr>
          <a:xfrm rot="-862328">
            <a:off x="7696156" y="3322395"/>
            <a:ext cx="1275989" cy="690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 and Background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71900" y="1919075"/>
            <a:ext cx="80685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California population: 39 million (most in U.S.)</a:t>
            </a:r>
            <a:endParaRPr sz="2400">
              <a:solidFill>
                <a:srgbClr val="000000"/>
              </a:solidFill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3 of the 10 largest U.S. cities (L.A., San Diego, San Jose)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>
                <a:solidFill>
                  <a:srgbClr val="000000"/>
                </a:solidFill>
              </a:rPr>
              <a:t>5 more of the 50 largest U.S. cities (San Francisco, Fresno, Sacramento, Long Beach, Oakland)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California real estate market is the most chaotic in the U.S.!</a:t>
            </a:r>
            <a:endParaRPr sz="2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 and Background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80685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More problems:</a:t>
            </a:r>
            <a:endParaRPr sz="2400">
              <a:solidFill>
                <a:srgbClr val="000000"/>
              </a:solidFill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400">
                <a:solidFill>
                  <a:srgbClr val="000000"/>
                </a:solidFill>
              </a:rPr>
              <a:t>Not enough new properties built to satisfy demand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Shortage constantly drives up costs for renters and homeowners in heavily populated areas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Cali. has highest rate of functional poverty, second lowest rate of homeownership in U.S.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 and Background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71900" y="1919075"/>
            <a:ext cx="54930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How can we discover the root causes of the California housing crisis and prevent it from continuing?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Are there any solutions to help prevent homeowners and renters in California from getting exploited by real estate agents and landlords?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12372" t="0"/>
          <a:stretch/>
        </p:blipFill>
        <p:spPr>
          <a:xfrm>
            <a:off x="5965025" y="1689125"/>
            <a:ext cx="3186176" cy="34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019" y="4375800"/>
            <a:ext cx="1151556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71900" y="1876275"/>
            <a:ext cx="82221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Initial Kaggle dataset: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200">
                <a:solidFill>
                  <a:srgbClr val="000000"/>
                </a:solidFill>
              </a:rPr>
              <a:t>35,390 rows/listings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200">
                <a:solidFill>
                  <a:srgbClr val="000000"/>
                </a:solidFill>
              </a:rPr>
              <a:t>39 columns/dimensions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200">
                <a:solidFill>
                  <a:srgbClr val="000000"/>
                </a:solidFill>
              </a:rPr>
              <a:t>Mix of quant. &amp; qual. data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Concerns: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200">
                <a:solidFill>
                  <a:srgbClr val="000000"/>
                </a:solidFill>
              </a:rPr>
              <a:t>Derivative columns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200">
                <a:solidFill>
                  <a:srgbClr val="000000"/>
                </a:solidFill>
              </a:rPr>
              <a:t>Pointless inputs</a:t>
            </a:r>
            <a:endParaRPr sz="2200">
              <a:solidFill>
                <a:srgbClr val="000000"/>
              </a:solidFill>
            </a:endParaRPr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200">
                <a:solidFill>
                  <a:srgbClr val="000000"/>
                </a:solidFill>
              </a:rPr>
              <a:t>Assigning roles/levels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47055" l="13461" r="73765" t="22593"/>
          <a:stretch/>
        </p:blipFill>
        <p:spPr>
          <a:xfrm>
            <a:off x="4206200" y="1703750"/>
            <a:ext cx="2478800" cy="34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17543" l="13461" r="73765" t="53054"/>
          <a:stretch/>
        </p:blipFill>
        <p:spPr>
          <a:xfrm>
            <a:off x="6629225" y="1703750"/>
            <a:ext cx="2557699" cy="34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60950" y="1843100"/>
            <a:ext cx="4275300" cy="30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Cleaning/scrubbing data with Excel: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Eliminated duplicate listings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Imputed missing values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Filtered outliers (i.e. lots)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Standardizing levels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After cleaning: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3,152 unique rows/listings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17 columns/dimensions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Activities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6833" l="33603" r="36261" t="19447"/>
          <a:stretch/>
        </p:blipFill>
        <p:spPr>
          <a:xfrm>
            <a:off x="7041350" y="2250275"/>
            <a:ext cx="2102651" cy="28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16575" l="53078" r="33381" t="62086"/>
          <a:stretch/>
        </p:blipFill>
        <p:spPr>
          <a:xfrm>
            <a:off x="4801775" y="1704750"/>
            <a:ext cx="2438975" cy="21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832350" y="13564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Exploring the data: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StatExplore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GraphExplore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Predictive models: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Linear regression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Cluster analysis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Decision tree analysis</a:t>
            </a:r>
            <a:endParaRPr sz="2400"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4781825" y="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SAS </a:t>
            </a:r>
            <a:r>
              <a:rPr lang="en" sz="3900">
                <a:solidFill>
                  <a:schemeClr val="lt1"/>
                </a:solidFill>
              </a:rPr>
              <a:t>Enterprise Miner Models</a:t>
            </a:r>
            <a:endParaRPr sz="3900">
              <a:solidFill>
                <a:schemeClr val="lt1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38042" l="20904" r="52721" t="21546"/>
          <a:stretch/>
        </p:blipFill>
        <p:spPr>
          <a:xfrm>
            <a:off x="51750" y="907675"/>
            <a:ext cx="4472075" cy="38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StatExplore Outputs</a:t>
            </a:r>
            <a:endParaRPr sz="2400"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5619" l="0" r="0" t="8054"/>
          <a:stretch/>
        </p:blipFill>
        <p:spPr>
          <a:xfrm>
            <a:off x="98250" y="932250"/>
            <a:ext cx="8466100" cy="41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15251" l="53081" r="34306" t="71567"/>
          <a:stretch/>
        </p:blipFill>
        <p:spPr>
          <a:xfrm>
            <a:off x="5868000" y="1468050"/>
            <a:ext cx="2950050" cy="17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